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7"/>
  </p:notesMasterIdLst>
  <p:sldIdLst>
    <p:sldId id="256" r:id="rId2"/>
    <p:sldId id="260" r:id="rId3"/>
    <p:sldId id="257" r:id="rId4"/>
    <p:sldId id="258" r:id="rId5"/>
    <p:sldId id="259"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p:scale>
          <a:sx n="76" d="100"/>
          <a:sy n="76" d="100"/>
        </p:scale>
        <p:origin x="-120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07994A-2A71-4F06-8B77-976EE107AD95}" type="datetimeFigureOut">
              <a:rPr lang="en-US" smtClean="0"/>
              <a:t>10/30/2020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0D1B132-052C-42D8-A569-C11BCEE11C94}" type="slidenum">
              <a:rPr lang="en-US" smtClean="0"/>
              <a:t>‹#›</a:t>
            </a:fld>
            <a:endParaRPr lang="en-US"/>
          </a:p>
        </p:txBody>
      </p:sp>
    </p:spTree>
    <p:extLst>
      <p:ext uri="{BB962C8B-B14F-4D97-AF65-F5344CB8AC3E}">
        <p14:creationId xmlns:p14="http://schemas.microsoft.com/office/powerpoint/2010/main" val="20093681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In TLC, a</a:t>
            </a:r>
            <a:r>
              <a:rPr lang="en-US" baseline="0" dirty="0" smtClean="0"/>
              <a:t> </a:t>
            </a:r>
            <a:r>
              <a:rPr lang="en-US" dirty="0" smtClean="0"/>
              <a:t>mixture is introduced to a chromatography system and the components with greater affinity for the mobile phase (white circles) will move (elute) faster than those components with greater affinity for the stationary phase (black circles), causing the components to separate. Mobile phase</a:t>
            </a:r>
            <a:r>
              <a:rPr lang="en-US" baseline="0" dirty="0" smtClean="0"/>
              <a:t> is used for solids while stationary phase is the best for liquids.</a:t>
            </a:r>
            <a:endParaRPr lang="en-US" dirty="0" smtClean="0"/>
          </a:p>
          <a:p>
            <a:endParaRPr lang="en-US" dirty="0"/>
          </a:p>
        </p:txBody>
      </p:sp>
      <p:sp>
        <p:nvSpPr>
          <p:cNvPr id="4" name="Slide Number Placeholder 3"/>
          <p:cNvSpPr>
            <a:spLocks noGrp="1"/>
          </p:cNvSpPr>
          <p:nvPr>
            <p:ph type="sldNum" sz="quarter" idx="10"/>
          </p:nvPr>
        </p:nvSpPr>
        <p:spPr/>
        <p:txBody>
          <a:bodyPr/>
          <a:lstStyle/>
          <a:p>
            <a:fld id="{C0D1B132-052C-42D8-A569-C11BCEE11C94}" type="slidenum">
              <a:rPr lang="en-US" smtClean="0"/>
              <a:t>4</a:t>
            </a:fld>
            <a:endParaRPr lang="en-US"/>
          </a:p>
        </p:txBody>
      </p:sp>
    </p:spTree>
    <p:extLst>
      <p:ext uri="{BB962C8B-B14F-4D97-AF65-F5344CB8AC3E}">
        <p14:creationId xmlns:p14="http://schemas.microsoft.com/office/powerpoint/2010/main" val="6666926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2EBABC7E-13B1-4737-8105-EC7A5570394B}" type="datetimeFigureOut">
              <a:rPr lang="en-US" smtClean="0"/>
              <a:t>10/30/2020</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08F8732F-2CD9-4E82-AA95-DF624FDE4970}"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EBABC7E-13B1-4737-8105-EC7A5570394B}" type="datetimeFigureOut">
              <a:rPr lang="en-US" smtClean="0"/>
              <a:t>10/30/2020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08F8732F-2CD9-4E82-AA95-DF624FDE4970}" type="slidenum">
              <a:rPr lang="en-US" smtClean="0"/>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2EBABC7E-13B1-4737-8105-EC7A5570394B}" type="datetimeFigureOut">
              <a:rPr lang="en-US" smtClean="0"/>
              <a:t>10/30/2020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08F8732F-2CD9-4E82-AA95-DF624FDE4970}"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2EBABC7E-13B1-4737-8105-EC7A5570394B}" type="datetimeFigureOut">
              <a:rPr lang="en-US" smtClean="0"/>
              <a:t>10/30/2020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08F8732F-2CD9-4E82-AA95-DF624FDE4970}"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2EBABC7E-13B1-4737-8105-EC7A5570394B}" type="datetimeFigureOut">
              <a:rPr lang="en-US" smtClean="0"/>
              <a:t>10/30/2020</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08F8732F-2CD9-4E82-AA95-DF624FDE4970}"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2EBABC7E-13B1-4737-8105-EC7A5570394B}" type="datetimeFigureOut">
              <a:rPr lang="en-US" smtClean="0"/>
              <a:t>10/30/2020</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08F8732F-2CD9-4E82-AA95-DF624FDE4970}"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2EBABC7E-13B1-4737-8105-EC7A5570394B}" type="datetimeFigureOut">
              <a:rPr lang="en-US" smtClean="0"/>
              <a:t>10/30/2020</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08F8732F-2CD9-4E82-AA95-DF624FDE497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2EBABC7E-13B1-4737-8105-EC7A5570394B}" type="datetimeFigureOut">
              <a:rPr lang="en-US" smtClean="0"/>
              <a:t>10/30/2020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08F8732F-2CD9-4E82-AA95-DF624FDE4970}"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2EBABC7E-13B1-4737-8105-EC7A5570394B}" type="datetimeFigureOut">
              <a:rPr lang="en-US" smtClean="0"/>
              <a:t>10/30/2020</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08F8732F-2CD9-4E82-AA95-DF624FDE4970}"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EBABC7E-13B1-4737-8105-EC7A5570394B}" type="datetimeFigureOut">
              <a:rPr lang="en-US" smtClean="0"/>
              <a:t>10/30/2020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08F8732F-2CD9-4E82-AA95-DF624FDE497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EBABC7E-13B1-4737-8105-EC7A5570394B}" type="datetimeFigureOut">
              <a:rPr lang="en-US" smtClean="0"/>
              <a:t>10/30/2020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08F8732F-2CD9-4E82-AA95-DF624FDE497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2EBABC7E-13B1-4737-8105-EC7A5570394B}" type="datetimeFigureOut">
              <a:rPr lang="en-US" smtClean="0"/>
              <a:t>10/30/2020</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08F8732F-2CD9-4E82-AA95-DF624FDE4970}"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p:txBody>
          <a:bodyPr>
            <a:normAutofit/>
          </a:bodyPr>
          <a:lstStyle/>
          <a:p>
            <a:pPr marL="0" indent="0" algn="ctr">
              <a:buNone/>
            </a:pPr>
            <a:r>
              <a:rPr lang="en-US" dirty="0" smtClean="0"/>
              <a:t>Student’s Name</a:t>
            </a:r>
          </a:p>
          <a:p>
            <a:pPr marL="0" indent="0" algn="ctr">
              <a:buNone/>
            </a:pPr>
            <a:r>
              <a:rPr lang="en-US" dirty="0" smtClean="0"/>
              <a:t>Course title</a:t>
            </a:r>
          </a:p>
          <a:p>
            <a:pPr marL="0" indent="0" algn="ctr">
              <a:buNone/>
            </a:pPr>
            <a:r>
              <a:rPr lang="en-US" dirty="0" smtClean="0"/>
              <a:t>Date </a:t>
            </a:r>
            <a:endParaRPr lang="en-US" dirty="0"/>
          </a:p>
        </p:txBody>
      </p:sp>
      <p:sp>
        <p:nvSpPr>
          <p:cNvPr id="7" name="Title 6"/>
          <p:cNvSpPr>
            <a:spLocks noGrp="1"/>
          </p:cNvSpPr>
          <p:nvPr>
            <p:ph type="title"/>
          </p:nvPr>
        </p:nvSpPr>
        <p:spPr/>
        <p:txBody>
          <a:bodyPr>
            <a:normAutofit/>
          </a:bodyPr>
          <a:lstStyle/>
          <a:p>
            <a:pPr algn="ctr"/>
            <a:r>
              <a:rPr lang="en-US" sz="2800" dirty="0">
                <a:solidFill>
                  <a:srgbClr val="FF0000"/>
                </a:solidFill>
              </a:rPr>
              <a:t>DECOMPOSING 5g OF AN ESTER</a:t>
            </a:r>
            <a:endParaRPr lang="en-US" sz="2800" dirty="0">
              <a:solidFill>
                <a:srgbClr val="FF0000"/>
              </a:solidFill>
            </a:endParaRPr>
          </a:p>
        </p:txBody>
      </p:sp>
    </p:spTree>
    <p:extLst>
      <p:ext uri="{BB962C8B-B14F-4D97-AF65-F5344CB8AC3E}">
        <p14:creationId xmlns:p14="http://schemas.microsoft.com/office/powerpoint/2010/main" val="22343103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en-US" dirty="0">
                <a:solidFill>
                  <a:schemeClr val="accent1"/>
                </a:solidFill>
                <a:latin typeface="Times New Roman" pitchFamily="18" charset="0"/>
                <a:cs typeface="Times New Roman" pitchFamily="18" charset="0"/>
              </a:rPr>
              <a:t>EQUIPMENT</a:t>
            </a:r>
          </a:p>
          <a:p>
            <a:pPr>
              <a:buFont typeface="Wingdings" pitchFamily="2" charset="2"/>
              <a:buChar char="Ø"/>
            </a:pPr>
            <a:r>
              <a:rPr lang="en-US" dirty="0">
                <a:latin typeface="Times New Roman" pitchFamily="18" charset="0"/>
                <a:cs typeface="Times New Roman" pitchFamily="18" charset="0"/>
              </a:rPr>
              <a:t>Round-bottomed flask</a:t>
            </a:r>
          </a:p>
          <a:p>
            <a:pPr>
              <a:buFont typeface="Wingdings" pitchFamily="2" charset="2"/>
              <a:buChar char="Ø"/>
            </a:pPr>
            <a:r>
              <a:rPr lang="en-US" dirty="0">
                <a:latin typeface="Times New Roman" pitchFamily="18" charset="0"/>
                <a:cs typeface="Times New Roman" pitchFamily="18" charset="0"/>
              </a:rPr>
              <a:t>Magnetic stirrer</a:t>
            </a:r>
          </a:p>
          <a:p>
            <a:pPr>
              <a:buFont typeface="Wingdings" pitchFamily="2" charset="2"/>
              <a:buChar char="Ø"/>
            </a:pPr>
            <a:r>
              <a:rPr lang="en-US" dirty="0">
                <a:latin typeface="Times New Roman" pitchFamily="18" charset="0"/>
                <a:cs typeface="Times New Roman" pitchFamily="18" charset="0"/>
              </a:rPr>
              <a:t>Pipette</a:t>
            </a:r>
          </a:p>
          <a:p>
            <a:pPr>
              <a:buFont typeface="Wingdings" pitchFamily="2" charset="2"/>
              <a:buChar char="Ø"/>
            </a:pPr>
            <a:r>
              <a:rPr lang="en-US" dirty="0">
                <a:latin typeface="Times New Roman" pitchFamily="18" charset="0"/>
                <a:cs typeface="Times New Roman" pitchFamily="18" charset="0"/>
              </a:rPr>
              <a:t>Separating funnel</a:t>
            </a:r>
          </a:p>
          <a:p>
            <a:pPr>
              <a:buFont typeface="Wingdings" pitchFamily="2" charset="2"/>
              <a:buChar char="Ø"/>
            </a:pPr>
            <a:r>
              <a:rPr lang="en-US" dirty="0">
                <a:latin typeface="Times New Roman" pitchFamily="18" charset="0"/>
                <a:cs typeface="Times New Roman" pitchFamily="18" charset="0"/>
              </a:rPr>
              <a:t>Condenser</a:t>
            </a:r>
          </a:p>
          <a:p>
            <a:pPr>
              <a:buFont typeface="Wingdings" pitchFamily="2" charset="2"/>
              <a:buChar char="Ø"/>
            </a:pPr>
            <a:r>
              <a:rPr lang="en-US" dirty="0">
                <a:latin typeface="Times New Roman" pitchFamily="18" charset="0"/>
                <a:cs typeface="Times New Roman" pitchFamily="18" charset="0"/>
              </a:rPr>
              <a:t>Conical Flask</a:t>
            </a:r>
          </a:p>
          <a:p>
            <a:pPr>
              <a:buFont typeface="Wingdings" pitchFamily="2" charset="2"/>
              <a:buChar char="Ø"/>
            </a:pPr>
            <a:r>
              <a:rPr lang="en-US" dirty="0">
                <a:latin typeface="Times New Roman" pitchFamily="18" charset="0"/>
                <a:cs typeface="Times New Roman" pitchFamily="18" charset="0"/>
              </a:rPr>
              <a:t>TLC plate</a:t>
            </a:r>
          </a:p>
          <a:p>
            <a:pPr marL="0" indent="0">
              <a:buNone/>
            </a:pPr>
            <a:endParaRPr lang="en-US" dirty="0"/>
          </a:p>
        </p:txBody>
      </p:sp>
      <p:sp>
        <p:nvSpPr>
          <p:cNvPr id="2" name="Title 1"/>
          <p:cNvSpPr>
            <a:spLocks noGrp="1"/>
          </p:cNvSpPr>
          <p:nvPr>
            <p:ph type="title"/>
          </p:nvPr>
        </p:nvSpPr>
        <p:spPr/>
        <p:txBody>
          <a:bodyPr>
            <a:normAutofit/>
          </a:bodyPr>
          <a:lstStyle/>
          <a:p>
            <a:pPr algn="ctr"/>
            <a:r>
              <a:rPr lang="en-US" sz="2800" dirty="0">
                <a:solidFill>
                  <a:srgbClr val="FF0000"/>
                </a:solidFill>
                <a:latin typeface="Times New Roman" pitchFamily="18" charset="0"/>
                <a:cs typeface="Times New Roman" pitchFamily="18" charset="0"/>
              </a:rPr>
              <a:t>DECOMPOSING 5g OF AN ESTER INTO CARBOXYLIC ACID</a:t>
            </a: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23837741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Font typeface="Wingdings" pitchFamily="2" charset="2"/>
              <a:buChar char="Ø"/>
            </a:pPr>
            <a:r>
              <a:rPr lang="en-US" dirty="0" smtClean="0">
                <a:latin typeface="Times New Roman" pitchFamily="18" charset="0"/>
                <a:cs typeface="Times New Roman" pitchFamily="18" charset="0"/>
              </a:rPr>
              <a:t>Weighing by difference is the best technique to use when weighing the starting </a:t>
            </a:r>
            <a:r>
              <a:rPr lang="en-US" dirty="0" smtClean="0">
                <a:latin typeface="Times New Roman" pitchFamily="18" charset="0"/>
                <a:cs typeface="Times New Roman" pitchFamily="18" charset="0"/>
              </a:rPr>
              <a:t>materials.</a:t>
            </a:r>
          </a:p>
          <a:p>
            <a:pPr>
              <a:buFont typeface="Wingdings" pitchFamily="2" charset="2"/>
              <a:buChar char="Ø"/>
            </a:pPr>
            <a:r>
              <a:rPr lang="en-US" dirty="0" smtClean="0">
                <a:latin typeface="Times New Roman" pitchFamily="18" charset="0"/>
                <a:cs typeface="Times New Roman" pitchFamily="18" charset="0"/>
              </a:rPr>
              <a:t>The </a:t>
            </a:r>
            <a:r>
              <a:rPr lang="en-US" dirty="0" smtClean="0">
                <a:latin typeface="Times New Roman" pitchFamily="18" charset="0"/>
                <a:cs typeface="Times New Roman" pitchFamily="18" charset="0"/>
              </a:rPr>
              <a:t>technique eliminates any errors resulting from chemicals sticking to the apparatus for the experiment.</a:t>
            </a:r>
          </a:p>
          <a:p>
            <a:endParaRPr lang="en-US" dirty="0"/>
          </a:p>
        </p:txBody>
      </p:sp>
      <p:sp>
        <p:nvSpPr>
          <p:cNvPr id="2" name="Title 1"/>
          <p:cNvSpPr>
            <a:spLocks noGrp="1"/>
          </p:cNvSpPr>
          <p:nvPr>
            <p:ph type="title"/>
          </p:nvPr>
        </p:nvSpPr>
        <p:spPr/>
        <p:txBody>
          <a:bodyPr>
            <a:normAutofit/>
          </a:bodyPr>
          <a:lstStyle/>
          <a:p>
            <a:pPr algn="ctr"/>
            <a:r>
              <a:rPr lang="en-US" sz="2800" dirty="0" smtClean="0">
                <a:solidFill>
                  <a:srgbClr val="FF0000"/>
                </a:solidFill>
                <a:latin typeface="Times New Roman" pitchFamily="18" charset="0"/>
                <a:cs typeface="Times New Roman" pitchFamily="18" charset="0"/>
              </a:rPr>
              <a:t>Weighing Method</a:t>
            </a:r>
            <a:endParaRPr lang="en-US" sz="2800"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23995789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1"/>
            <a:ext cx="8153400" cy="1828799"/>
          </a:xfrm>
        </p:spPr>
        <p:txBody>
          <a:bodyPr>
            <a:normAutofit fontScale="92500" lnSpcReduction="10000"/>
          </a:bodyPr>
          <a:lstStyle/>
          <a:p>
            <a:pPr>
              <a:buFont typeface="Wingdings" pitchFamily="2" charset="2"/>
              <a:buChar char="Ø"/>
            </a:pPr>
            <a:r>
              <a:rPr lang="en-US" sz="2600" dirty="0" smtClean="0">
                <a:latin typeface="Times New Roman" pitchFamily="18" charset="0"/>
                <a:cs typeface="Times New Roman" pitchFamily="18" charset="0"/>
              </a:rPr>
              <a:t>TLC(Thin layer chromatography) will show evidence of heating. Water is used as a solvent to separate the ester, ethanol, sodium hydroxide, carboxylic acid and . Black spots will show evidence of heating and the polarities of the starting materials.</a:t>
            </a:r>
          </a:p>
          <a:p>
            <a:endParaRPr lang="en-US" dirty="0"/>
          </a:p>
          <a:p>
            <a:endParaRPr lang="en-US" dirty="0" smtClean="0"/>
          </a:p>
          <a:p>
            <a:endParaRPr lang="en-US" dirty="0"/>
          </a:p>
        </p:txBody>
      </p:sp>
      <p:sp>
        <p:nvSpPr>
          <p:cNvPr id="2" name="Title 1"/>
          <p:cNvSpPr>
            <a:spLocks noGrp="1"/>
          </p:cNvSpPr>
          <p:nvPr>
            <p:ph type="title"/>
          </p:nvPr>
        </p:nvSpPr>
        <p:spPr/>
        <p:txBody>
          <a:bodyPr>
            <a:normAutofit/>
          </a:bodyPr>
          <a:lstStyle/>
          <a:p>
            <a:pPr algn="ctr"/>
            <a:r>
              <a:rPr lang="en-US" sz="2800" dirty="0" smtClean="0">
                <a:solidFill>
                  <a:srgbClr val="FF0000"/>
                </a:solidFill>
                <a:latin typeface="Times New Roman" pitchFamily="18" charset="0"/>
                <a:cs typeface="Times New Roman" pitchFamily="18" charset="0"/>
              </a:rPr>
              <a:t>Confirmation that the system is heating</a:t>
            </a:r>
            <a:endParaRPr lang="en-US" sz="2800" dirty="0">
              <a:solidFill>
                <a:srgbClr val="FF0000"/>
              </a:solidFill>
              <a:latin typeface="Times New Roman" pitchFamily="18" charset="0"/>
              <a:cs typeface="Times New Roman" pitchFamily="18" charset="0"/>
            </a:endParaRPr>
          </a:p>
        </p:txBody>
      </p:sp>
      <p:sp>
        <p:nvSpPr>
          <p:cNvPr id="7" name="Title 1"/>
          <p:cNvSpPr txBox="1">
            <a:spLocks/>
          </p:cNvSpPr>
          <p:nvPr/>
        </p:nvSpPr>
        <p:spPr>
          <a:xfrm>
            <a:off x="609600" y="3200400"/>
            <a:ext cx="8229600" cy="457200"/>
          </a:xfrm>
          <a:prstGeom prst="rect">
            <a:avLst/>
          </a:prstGeom>
        </p:spPr>
        <p:txBody>
          <a:bodyPr vert="horz" lIns="91440" tIns="45720" rIns="91440" bIns="45720" rtlCol="0" anchor="ctr">
            <a:normAutofit fontScale="90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srgbClr val="FF0000"/>
                </a:solidFill>
                <a:latin typeface="Times New Roman" pitchFamily="18" charset="0"/>
                <a:cs typeface="Times New Roman" pitchFamily="18" charset="0"/>
              </a:rPr>
              <a:t>Isolation of the resulting carboxylate</a:t>
            </a:r>
            <a:endParaRPr lang="en-US" sz="2800" dirty="0">
              <a:solidFill>
                <a:srgbClr val="FF0000"/>
              </a:solidFill>
              <a:latin typeface="Times New Roman" pitchFamily="18" charset="0"/>
              <a:cs typeface="Times New Roman" pitchFamily="18" charset="0"/>
            </a:endParaRPr>
          </a:p>
        </p:txBody>
      </p:sp>
      <p:sp>
        <p:nvSpPr>
          <p:cNvPr id="8" name="Title 1"/>
          <p:cNvSpPr txBox="1">
            <a:spLocks/>
          </p:cNvSpPr>
          <p:nvPr/>
        </p:nvSpPr>
        <p:spPr>
          <a:xfrm>
            <a:off x="762000" y="3657600"/>
            <a:ext cx="8229600" cy="2514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342900" indent="-342900" algn="l">
              <a:buFont typeface="Wingdings" pitchFamily="2" charset="2"/>
              <a:buChar char="Ø"/>
            </a:pPr>
            <a:r>
              <a:rPr lang="en-US" sz="2400" dirty="0" smtClean="0">
                <a:latin typeface="Times New Roman" pitchFamily="18" charset="0"/>
                <a:cs typeface="Times New Roman" pitchFamily="18" charset="0"/>
              </a:rPr>
              <a:t>The resulting carboxylate can be isolated by liquid to liquid extraction  </a:t>
            </a:r>
            <a:r>
              <a:rPr lang="en-US" sz="2400" dirty="0">
                <a:latin typeface="Times New Roman" pitchFamily="18" charset="0"/>
                <a:cs typeface="Times New Roman" pitchFamily="18" charset="0"/>
              </a:rPr>
              <a:t>a</a:t>
            </a:r>
            <a:r>
              <a:rPr lang="en-US" sz="2400" dirty="0" smtClean="0">
                <a:latin typeface="Times New Roman" pitchFamily="18" charset="0"/>
                <a:cs typeface="Times New Roman" pitchFamily="18" charset="0"/>
              </a:rPr>
              <a:t>nd further acidification of the aqueous layer. Carboxylic acid is dissolved  in an aqueous alkali then extracted with </a:t>
            </a:r>
            <a:r>
              <a:rPr lang="en-US" sz="2400" dirty="0" err="1" smtClean="0">
                <a:latin typeface="Times New Roman" pitchFamily="18" charset="0"/>
                <a:cs typeface="Times New Roman" pitchFamily="18" charset="0"/>
              </a:rPr>
              <a:t>dethyl</a:t>
            </a:r>
            <a:r>
              <a:rPr lang="en-US" sz="2400" dirty="0" smtClean="0">
                <a:latin typeface="Times New Roman" pitchFamily="18" charset="0"/>
                <a:cs typeface="Times New Roman" pitchFamily="18" charset="0"/>
              </a:rPr>
              <a:t>  ether. </a:t>
            </a:r>
            <a:endParaRPr lang="en-US" sz="2400" dirty="0" smtClean="0">
              <a:latin typeface="Times New Roman" pitchFamily="18" charset="0"/>
              <a:cs typeface="Times New Roman" pitchFamily="18" charset="0"/>
            </a:endParaRPr>
          </a:p>
          <a:p>
            <a:pPr marL="342900" indent="-342900" algn="l">
              <a:buFont typeface="Wingdings" pitchFamily="2" charset="2"/>
              <a:buChar char="Ø"/>
            </a:pPr>
            <a:r>
              <a:rPr lang="en-US" sz="2400" dirty="0" smtClean="0">
                <a:latin typeface="Times New Roman" pitchFamily="18" charset="0"/>
                <a:cs typeface="Times New Roman" pitchFamily="18" charset="0"/>
              </a:rPr>
              <a:t>The </a:t>
            </a:r>
            <a:r>
              <a:rPr lang="en-US" sz="2400" dirty="0" smtClean="0">
                <a:latin typeface="Times New Roman" pitchFamily="18" charset="0"/>
                <a:cs typeface="Times New Roman" pitchFamily="18" charset="0"/>
              </a:rPr>
              <a:t>carboxylate extract is dried with magnesium sulfate or sodium sulfate and the ether is distilled off.</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41684558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Font typeface="Wingdings" pitchFamily="2" charset="2"/>
              <a:buChar char="Ø"/>
            </a:pPr>
            <a:r>
              <a:rPr lang="en-US" dirty="0" smtClean="0">
                <a:latin typeface="Times New Roman" pitchFamily="18" charset="0"/>
                <a:cs typeface="Times New Roman" pitchFamily="18" charset="0"/>
              </a:rPr>
              <a:t>The resultant Carboxylic acid is purified by first dissolving  in an aqueous alkali( </a:t>
            </a:r>
            <a:r>
              <a:rPr lang="en-US" dirty="0" err="1" smtClean="0">
                <a:latin typeface="Times New Roman" pitchFamily="18" charset="0"/>
                <a:cs typeface="Times New Roman" pitchFamily="18" charset="0"/>
              </a:rPr>
              <a:t>NaOH</a:t>
            </a:r>
            <a:r>
              <a:rPr lang="en-US" dirty="0" smtClean="0">
                <a:latin typeface="Times New Roman" pitchFamily="18" charset="0"/>
                <a:cs typeface="Times New Roman" pitchFamily="18" charset="0"/>
              </a:rPr>
              <a:t>)  then extracting with </a:t>
            </a:r>
            <a:r>
              <a:rPr lang="en-US" dirty="0" err="1" smtClean="0">
                <a:latin typeface="Times New Roman" pitchFamily="18" charset="0"/>
                <a:cs typeface="Times New Roman" pitchFamily="18" charset="0"/>
              </a:rPr>
              <a:t>dethyl</a:t>
            </a:r>
            <a:r>
              <a:rPr lang="en-US" dirty="0" smtClean="0">
                <a:latin typeface="Times New Roman" pitchFamily="18" charset="0"/>
                <a:cs typeface="Times New Roman" pitchFamily="18" charset="0"/>
              </a:rPr>
              <a:t>  ether. </a:t>
            </a:r>
            <a:endParaRPr lang="en-US" dirty="0" smtClean="0">
              <a:latin typeface="Times New Roman" pitchFamily="18" charset="0"/>
              <a:cs typeface="Times New Roman" pitchFamily="18" charset="0"/>
            </a:endParaRPr>
          </a:p>
          <a:p>
            <a:pPr>
              <a:buFont typeface="Wingdings" pitchFamily="2" charset="2"/>
              <a:buChar char="Ø"/>
            </a:pPr>
            <a:r>
              <a:rPr lang="en-US" dirty="0" smtClean="0">
                <a:latin typeface="Times New Roman" pitchFamily="18" charset="0"/>
                <a:cs typeface="Times New Roman" pitchFamily="18" charset="0"/>
              </a:rPr>
              <a:t>The </a:t>
            </a:r>
            <a:r>
              <a:rPr lang="en-US" dirty="0">
                <a:latin typeface="Times New Roman" pitchFamily="18" charset="0"/>
                <a:cs typeface="Times New Roman" pitchFamily="18" charset="0"/>
              </a:rPr>
              <a:t>acid is </a:t>
            </a:r>
            <a:r>
              <a:rPr lang="en-US" dirty="0" smtClean="0">
                <a:latin typeface="Times New Roman" pitchFamily="18" charset="0"/>
                <a:cs typeface="Times New Roman" pitchFamily="18" charset="0"/>
              </a:rPr>
              <a:t>then fractionally </a:t>
            </a:r>
            <a:r>
              <a:rPr lang="en-US" dirty="0">
                <a:latin typeface="Times New Roman" pitchFamily="18" charset="0"/>
                <a:cs typeface="Times New Roman" pitchFamily="18" charset="0"/>
              </a:rPr>
              <a:t>distilled through an efficient column. It can be further purified by conversion to its methyl or ethyl ester </a:t>
            </a:r>
            <a:r>
              <a:rPr lang="en-US" dirty="0" smtClean="0">
                <a:latin typeface="Times New Roman" pitchFamily="18" charset="0"/>
                <a:cs typeface="Times New Roman" pitchFamily="18" charset="0"/>
              </a:rPr>
              <a:t>which </a:t>
            </a:r>
            <a:r>
              <a:rPr lang="en-US" dirty="0">
                <a:latin typeface="Times New Roman" pitchFamily="18" charset="0"/>
                <a:cs typeface="Times New Roman" pitchFamily="18" charset="0"/>
              </a:rPr>
              <a:t>is then fractionally </a:t>
            </a:r>
            <a:r>
              <a:rPr lang="en-US" dirty="0" smtClean="0">
                <a:latin typeface="Times New Roman" pitchFamily="18" charset="0"/>
                <a:cs typeface="Times New Roman" pitchFamily="18" charset="0"/>
              </a:rPr>
              <a:t>distilled.</a:t>
            </a:r>
          </a:p>
          <a:p>
            <a:pPr>
              <a:buFont typeface="Wingdings" pitchFamily="2" charset="2"/>
              <a:buChar char="Ø"/>
            </a:pPr>
            <a:r>
              <a:rPr lang="en-US" dirty="0" smtClean="0">
                <a:latin typeface="Times New Roman" pitchFamily="18" charset="0"/>
                <a:cs typeface="Times New Roman" pitchFamily="18" charset="0"/>
              </a:rPr>
              <a:t>The </a:t>
            </a:r>
            <a:r>
              <a:rPr lang="en-US" dirty="0">
                <a:latin typeface="Times New Roman" pitchFamily="18" charset="0"/>
                <a:cs typeface="Times New Roman" pitchFamily="18" charset="0"/>
              </a:rPr>
              <a:t>pure carboxylic acid </a:t>
            </a:r>
            <a:r>
              <a:rPr lang="en-US" dirty="0" smtClean="0">
                <a:latin typeface="Times New Roman" pitchFamily="18" charset="0"/>
                <a:cs typeface="Times New Roman" pitchFamily="18" charset="0"/>
              </a:rPr>
              <a:t>is </a:t>
            </a:r>
            <a:r>
              <a:rPr lang="en-US" dirty="0">
                <a:latin typeface="Times New Roman" pitchFamily="18" charset="0"/>
                <a:cs typeface="Times New Roman" pitchFamily="18" charset="0"/>
              </a:rPr>
              <a:t>a solid while the neutral compound is a </a:t>
            </a:r>
            <a:r>
              <a:rPr lang="en-US" dirty="0" smtClean="0">
                <a:latin typeface="Times New Roman" pitchFamily="18" charset="0"/>
                <a:cs typeface="Times New Roman" pitchFamily="18" charset="0"/>
              </a:rPr>
              <a:t>liquid. This is a test for purity.</a:t>
            </a:r>
            <a:endParaRPr lang="en-US" dirty="0">
              <a:latin typeface="Times New Roman" pitchFamily="18" charset="0"/>
              <a:cs typeface="Times New Roman" pitchFamily="18" charset="0"/>
            </a:endParaRPr>
          </a:p>
        </p:txBody>
      </p:sp>
      <p:sp>
        <p:nvSpPr>
          <p:cNvPr id="2" name="Title 1"/>
          <p:cNvSpPr>
            <a:spLocks noGrp="1"/>
          </p:cNvSpPr>
          <p:nvPr>
            <p:ph type="title"/>
          </p:nvPr>
        </p:nvSpPr>
        <p:spPr/>
        <p:txBody>
          <a:bodyPr>
            <a:normAutofit/>
          </a:bodyPr>
          <a:lstStyle/>
          <a:p>
            <a:pPr algn="ctr"/>
            <a:r>
              <a:rPr lang="en-US" sz="2800" dirty="0" smtClean="0">
                <a:solidFill>
                  <a:srgbClr val="FF0000"/>
                </a:solidFill>
                <a:latin typeface="Times New Roman" pitchFamily="18" charset="0"/>
                <a:cs typeface="Times New Roman" pitchFamily="18" charset="0"/>
              </a:rPr>
              <a:t>Purification</a:t>
            </a:r>
            <a:endParaRPr lang="en-US" sz="2800"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77323494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208</TotalTime>
  <Words>298</Words>
  <Application>Microsoft Office PowerPoint</Application>
  <PresentationFormat>On-screen Show (4:3)</PresentationFormat>
  <Paragraphs>28</Paragraphs>
  <Slides>5</Slides>
  <Notes>1</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Concourse</vt:lpstr>
      <vt:lpstr>DECOMPOSING 5g OF AN ESTER</vt:lpstr>
      <vt:lpstr>DECOMPOSING 5g OF AN ESTER INTO CARBOXYLIC ACID</vt:lpstr>
      <vt:lpstr>Weighing Method</vt:lpstr>
      <vt:lpstr>Confirmation that the system is heating</vt:lpstr>
      <vt:lpstr>Purification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DECOMPOSING 5g OF AN ESTER INTO CARBOXYLIC ACID</dc:title>
  <dc:creator>WFP User</dc:creator>
  <cp:lastModifiedBy>hp</cp:lastModifiedBy>
  <cp:revision>45</cp:revision>
  <dcterms:created xsi:type="dcterms:W3CDTF">2020-10-30T13:32:06Z</dcterms:created>
  <dcterms:modified xsi:type="dcterms:W3CDTF">2020-10-30T17:20:44Z</dcterms:modified>
</cp:coreProperties>
</file>